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75" r:id="rId6"/>
    <p:sldId id="276" r:id="rId7"/>
    <p:sldId id="277" r:id="rId8"/>
    <p:sldId id="278" r:id="rId9"/>
    <p:sldId id="279" r:id="rId10"/>
    <p:sldId id="280" r:id="rId11"/>
    <p:sldId id="270" r:id="rId12"/>
  </p:sldIdLst>
  <p:sldSz cx="9144000" cy="5143500" type="screen16x9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1" autoAdjust="0"/>
    <p:restoredTop sz="94674"/>
  </p:normalViewPr>
  <p:slideViewPr>
    <p:cSldViewPr>
      <p:cViewPr>
        <p:scale>
          <a:sx n="100" d="100"/>
          <a:sy n="100" d="100"/>
        </p:scale>
        <p:origin x="-52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13999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61025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1981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75000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385974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59334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112438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59992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2276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160270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32887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C79E-E7C3-46EF-9C51-344DB2CAADA0}" type="datetimeFigureOut">
              <a:rPr lang="es-PY" smtClean="0"/>
              <a:pPr/>
              <a:t>21/5/2019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0904D-941B-47B4-8F01-15908FEC2685}" type="slidenum">
              <a:rPr lang="es-PY" smtClean="0"/>
              <a:pPr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xmlns="" val="20527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67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foto de perfil cedial-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419622"/>
            <a:ext cx="1593850" cy="159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87824" y="3075806"/>
            <a:ext cx="326082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PY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 aliado </a:t>
            </a:r>
            <a:r>
              <a:rPr kumimoji="0" lang="es-ES" altLang="es-PY" sz="1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estratégico</a:t>
            </a:r>
            <a:r>
              <a:rPr kumimoji="0" lang="es-ES" altLang="es-PY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de negocios</a:t>
            </a:r>
            <a:endParaRPr kumimoji="0" lang="es-PY" altLang="es-PY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Y" altLang="es-PY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8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660411" y="2214048"/>
            <a:ext cx="3975579" cy="5333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400" dirty="0" smtClean="0">
                <a:solidFill>
                  <a:srgbClr val="7F7F7F"/>
                </a:solidFill>
              </a:rPr>
              <a:t>¡ MUCHAS GRACIAS !</a:t>
            </a:r>
            <a:endParaRPr lang="es-PY" sz="24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331640" y="1851670"/>
            <a:ext cx="6652260" cy="15980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000" b="1" dirty="0" smtClean="0">
                <a:solidFill>
                  <a:srgbClr val="7F7F7F"/>
                </a:solidFill>
              </a:rPr>
              <a:t>Agencia de Desarrollo </a:t>
            </a:r>
            <a:r>
              <a:rPr lang="es-PY" sz="1600" dirty="0" smtClean="0">
                <a:solidFill>
                  <a:srgbClr val="7F7F7F"/>
                </a:solidFill>
              </a:rPr>
              <a:t/>
            </a:r>
            <a:br>
              <a:rPr lang="es-PY" sz="1600" dirty="0" smtClean="0">
                <a:solidFill>
                  <a:srgbClr val="7F7F7F"/>
                </a:solidFill>
              </a:rPr>
            </a:br>
            <a:r>
              <a:rPr lang="es-PY" sz="1600" dirty="0" smtClean="0">
                <a:solidFill>
                  <a:srgbClr val="7F7F7F"/>
                </a:solidFill>
              </a:rPr>
              <a:t>prestadora de servicios empresariales, </a:t>
            </a:r>
            <a:br>
              <a:rPr lang="es-PY" sz="1600" dirty="0" smtClean="0">
                <a:solidFill>
                  <a:srgbClr val="7F7F7F"/>
                </a:solidFill>
              </a:rPr>
            </a:br>
            <a:r>
              <a:rPr lang="es-PY" sz="1600" dirty="0" smtClean="0">
                <a:solidFill>
                  <a:srgbClr val="7F7F7F"/>
                </a:solidFill>
              </a:rPr>
              <a:t>privada, </a:t>
            </a:r>
            <a:br>
              <a:rPr lang="es-PY" sz="1600" dirty="0" smtClean="0">
                <a:solidFill>
                  <a:srgbClr val="7F7F7F"/>
                </a:solidFill>
              </a:rPr>
            </a:br>
            <a:r>
              <a:rPr lang="es-PY" sz="1600" dirty="0" smtClean="0">
                <a:solidFill>
                  <a:srgbClr val="7F7F7F"/>
                </a:solidFill>
              </a:rPr>
              <a:t>independiente, </a:t>
            </a:r>
            <a:br>
              <a:rPr lang="es-PY" sz="1600" dirty="0" smtClean="0">
                <a:solidFill>
                  <a:srgbClr val="7F7F7F"/>
                </a:solidFill>
              </a:rPr>
            </a:br>
            <a:r>
              <a:rPr lang="es-PY" sz="1600" dirty="0" smtClean="0">
                <a:solidFill>
                  <a:srgbClr val="7F7F7F"/>
                </a:solidFill>
              </a:rPr>
              <a:t>no sectorial</a:t>
            </a:r>
            <a:endParaRPr lang="es-PY" sz="1600" u="sng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7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229767" y="1923678"/>
            <a:ext cx="7071360" cy="10940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400" b="1" i="1" dirty="0" smtClean="0">
                <a:solidFill>
                  <a:srgbClr val="7F7F7F"/>
                </a:solidFill>
              </a:rPr>
              <a:t>Movilizamos</a:t>
            </a:r>
            <a:r>
              <a:rPr lang="es-PY" sz="1400" i="1" dirty="0" smtClean="0">
                <a:solidFill>
                  <a:srgbClr val="7F7F7F"/>
                </a:solidFill>
              </a:rPr>
              <a:t>, </a:t>
            </a:r>
            <a:r>
              <a:rPr lang="es-PY" sz="1400" b="1" i="1" dirty="0" smtClean="0">
                <a:solidFill>
                  <a:srgbClr val="7F7F7F"/>
                </a:solidFill>
              </a:rPr>
              <a:t>dinamizamos, conectamos, motivamos e inspiramos </a:t>
            </a:r>
            <a:r>
              <a:rPr lang="es-PY" sz="1400" i="1" dirty="0" smtClean="0">
                <a:solidFill>
                  <a:srgbClr val="7F7F7F"/>
                </a:solidFill>
              </a:rPr>
              <a:t>personas emprendedoras  </a:t>
            </a:r>
            <a:r>
              <a:rPr lang="es-PY" sz="1400" dirty="0" smtClean="0">
                <a:solidFill>
                  <a:srgbClr val="7F7F7F"/>
                </a:solidFill>
              </a:rPr>
              <a:t/>
            </a:r>
            <a:br>
              <a:rPr lang="es-PY" sz="1400" dirty="0" smtClean="0">
                <a:solidFill>
                  <a:srgbClr val="7F7F7F"/>
                </a:solidFill>
              </a:rPr>
            </a:br>
            <a:r>
              <a:rPr lang="es-PY" sz="1400" i="1" dirty="0" smtClean="0">
                <a:solidFill>
                  <a:srgbClr val="7F7F7F"/>
                </a:solidFill>
              </a:rPr>
              <a:t>Propiciamos la creación y desarrollo de </a:t>
            </a:r>
            <a:r>
              <a:rPr lang="es-PY" sz="1400" b="1" i="1" dirty="0" smtClean="0">
                <a:solidFill>
                  <a:srgbClr val="7F7F7F"/>
                </a:solidFill>
              </a:rPr>
              <a:t>emprendimientos y empresas innovadoras</a:t>
            </a:r>
            <a:r>
              <a:rPr lang="es-PY" sz="1400" dirty="0" smtClean="0">
                <a:solidFill>
                  <a:srgbClr val="7F7F7F"/>
                </a:solidFill>
              </a:rPr>
              <a:t/>
            </a:r>
            <a:br>
              <a:rPr lang="es-PY" sz="1400" dirty="0" smtClean="0">
                <a:solidFill>
                  <a:srgbClr val="7F7F7F"/>
                </a:solidFill>
              </a:rPr>
            </a:br>
            <a:r>
              <a:rPr lang="es-PY" sz="1400" i="1" dirty="0" smtClean="0">
                <a:solidFill>
                  <a:srgbClr val="7F7F7F"/>
                </a:solidFill>
              </a:rPr>
              <a:t>Contribuimos con </a:t>
            </a:r>
            <a:r>
              <a:rPr lang="es-PY" sz="1400" b="1" i="1" dirty="0" smtClean="0">
                <a:solidFill>
                  <a:srgbClr val="7F7F7F"/>
                </a:solidFill>
              </a:rPr>
              <a:t>iniciativas de desarrollo sostenible </a:t>
            </a:r>
            <a:r>
              <a:rPr lang="es-PY" sz="1400" i="1" dirty="0" smtClean="0">
                <a:solidFill>
                  <a:srgbClr val="7F7F7F"/>
                </a:solidFill>
              </a:rPr>
              <a:t>de nuestros aliados estratégicos</a:t>
            </a:r>
            <a:r>
              <a:rPr lang="es-PY" sz="1400" dirty="0" smtClean="0">
                <a:solidFill>
                  <a:srgbClr val="7F7F7F"/>
                </a:solidFill>
              </a:rPr>
              <a:t/>
            </a:r>
            <a:br>
              <a:rPr lang="es-PY" sz="1400" dirty="0" smtClean="0">
                <a:solidFill>
                  <a:srgbClr val="7F7F7F"/>
                </a:solidFill>
              </a:rPr>
            </a:br>
            <a:r>
              <a:rPr lang="es-PY" sz="1400" i="1" dirty="0" smtClean="0">
                <a:solidFill>
                  <a:srgbClr val="7F7F7F"/>
                </a:solidFill>
              </a:rPr>
              <a:t>Generamos</a:t>
            </a:r>
            <a:r>
              <a:rPr lang="es-PY" sz="1400" b="1" i="1" dirty="0" smtClean="0">
                <a:solidFill>
                  <a:srgbClr val="7F7F7F"/>
                </a:solidFill>
              </a:rPr>
              <a:t> oportunidades comerciales</a:t>
            </a:r>
            <a:endParaRPr lang="es-PY" sz="1400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45808" y="821349"/>
            <a:ext cx="4284134" cy="4542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000" dirty="0" smtClean="0">
                <a:solidFill>
                  <a:srgbClr val="7F7F7F"/>
                </a:solidFill>
              </a:rPr>
              <a:t>Modelo de Trabajo y Actuación</a:t>
            </a:r>
            <a:endParaRPr lang="es-PY" sz="2000" dirty="0">
              <a:solidFill>
                <a:srgbClr val="7F7F7F"/>
              </a:solidFill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2218267" y="711192"/>
            <a:ext cx="4707466" cy="60960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4" name="3 Rectángulo"/>
          <p:cNvSpPr/>
          <p:nvPr/>
        </p:nvSpPr>
        <p:spPr>
          <a:xfrm>
            <a:off x="1781944" y="1563638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El CEDIAL se considera como un </a:t>
            </a:r>
            <a:r>
              <a:rPr lang="es-PY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aliado estratégico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empresas, cooperativas de producción, asociaciones empresariales, entidades públicas y organismos internacionales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comprometidos con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el desarrollo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sostenido.</a:t>
            </a: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Establece </a:t>
            </a:r>
            <a:r>
              <a:rPr lang="es-PY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relaciones de mediano-largo plazo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entendiendo el desarrollo como procesos de transformación y cambios,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pero con </a:t>
            </a:r>
            <a:r>
              <a:rPr lang="es-PY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actuaciones </a:t>
            </a:r>
            <a:r>
              <a:rPr lang="es-PY" sz="16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específicas y puntuales </a:t>
            </a:r>
            <a:r>
              <a:rPr lang="es-PY" sz="16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corto plazo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sin perder la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visión de </a:t>
            </a:r>
            <a:r>
              <a:rPr lang="es-PY" sz="160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largo plazo.</a:t>
            </a: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1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445808" y="821349"/>
            <a:ext cx="4284134" cy="4542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2000" dirty="0" smtClean="0">
                <a:solidFill>
                  <a:srgbClr val="7F7F7F"/>
                </a:solidFill>
              </a:rPr>
              <a:t>Servicios:</a:t>
            </a:r>
            <a:endParaRPr lang="es-PY" sz="2000" dirty="0">
              <a:solidFill>
                <a:srgbClr val="7F7F7F"/>
              </a:solidFill>
            </a:endParaRPr>
          </a:p>
        </p:txBody>
      </p:sp>
      <p:sp>
        <p:nvSpPr>
          <p:cNvPr id="3" name="Rectángulo 4"/>
          <p:cNvSpPr/>
          <p:nvPr/>
        </p:nvSpPr>
        <p:spPr>
          <a:xfrm>
            <a:off x="2218267" y="711192"/>
            <a:ext cx="4707466" cy="60960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</a:t>
            </a:r>
            <a:endParaRPr lang="es-ES_tradnl" dirty="0"/>
          </a:p>
        </p:txBody>
      </p:sp>
      <p:sp>
        <p:nvSpPr>
          <p:cNvPr id="5" name="AutoShape 2" descr="blob:https://web.whatsapp.com/b1100ff5-8a48-4bf5-901b-0e38b94852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3251" y="1635646"/>
            <a:ext cx="6137498" cy="233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5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139952" y="267494"/>
            <a:ext cx="4392488" cy="7339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1600" b="1" dirty="0" smtClean="0">
                <a:solidFill>
                  <a:srgbClr val="7F7F7F"/>
                </a:solidFill>
              </a:rPr>
              <a:t>“NÚCLEOS EMPRESARIALES DE CO-WORKING”</a:t>
            </a:r>
            <a:br>
              <a:rPr lang="es-PY" sz="1600" b="1" dirty="0" smtClean="0">
                <a:solidFill>
                  <a:srgbClr val="7F7F7F"/>
                </a:solidFill>
              </a:rPr>
            </a:br>
            <a:r>
              <a:rPr lang="es-PY" sz="1600" dirty="0" smtClean="0">
                <a:solidFill>
                  <a:srgbClr val="7F7F7F"/>
                </a:solidFill>
              </a:rPr>
              <a:t>para el desarrollo e innovación empresarial</a:t>
            </a:r>
            <a:endParaRPr lang="es-PY" sz="1600" u="sng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911" y="1830132"/>
            <a:ext cx="2895001" cy="17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20676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Generamos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grupos de trabajo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colaborativos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para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definir de manera conjunta actividades formativas, proyectos, acciones comerciales, promocionales, etc. que permitan el mejoramiento y desarrollo empresarial, los negocios y el sector de actuación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20313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47864" y="267494"/>
            <a:ext cx="547260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1600" dirty="0" smtClean="0">
                <a:solidFill>
                  <a:srgbClr val="7F7F7F"/>
                </a:solidFill>
              </a:rPr>
              <a:t>Consultoría de “</a:t>
            </a:r>
            <a:r>
              <a:rPr lang="es-PY" sz="1600" b="1" dirty="0" smtClean="0">
                <a:solidFill>
                  <a:srgbClr val="7F7F7F"/>
                </a:solidFill>
              </a:rPr>
              <a:t>PROYECTOS DE DESARROLLO SOSTENIBLE” </a:t>
            </a:r>
            <a:r>
              <a:rPr lang="es-PY" sz="1600" dirty="0" smtClean="0">
                <a:solidFill>
                  <a:srgbClr val="7F7F7F"/>
                </a:solidFill>
              </a:rPr>
              <a:t>empresarial, sectorial y productivo</a:t>
            </a:r>
            <a:endParaRPr lang="es-PY" sz="1600" u="sng" dirty="0">
              <a:solidFill>
                <a:srgbClr val="7F7F7F"/>
              </a:solidFill>
            </a:endParaRPr>
          </a:p>
        </p:txBody>
      </p:sp>
      <p:pic>
        <p:nvPicPr>
          <p:cNvPr id="3" name="Picture 2" descr="La imagen puede contener: una o varias personas, exterior y natural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7654"/>
            <a:ext cx="3599913" cy="20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44008" y="1224339"/>
            <a:ext cx="4176464" cy="32916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Ofrecemos nuestra competencia técnica en algunas de las etapas del ciclo de vida de la gestión de proyectos de desarrollo:</a:t>
            </a:r>
          </a:p>
          <a:p>
            <a:pPr>
              <a:spcBef>
                <a:spcPct val="0"/>
              </a:spcBef>
            </a:pP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Diseño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Proyectos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Búsqueda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y aplicación a fuentes de financiamiento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Gerenciamiento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Proyectos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Administración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Proyectos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Monitoreo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y Seguimiento Técnico / Administrativo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Evaluación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Proyectos</a:t>
            </a:r>
          </a:p>
        </p:txBody>
      </p:sp>
    </p:spTree>
    <p:extLst>
      <p:ext uri="{BB962C8B-B14F-4D97-AF65-F5344CB8AC3E}">
        <p14:creationId xmlns:p14="http://schemas.microsoft.com/office/powerpoint/2010/main" xmlns="" val="4229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47864" y="267494"/>
            <a:ext cx="547260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Y" sz="1600" b="1" dirty="0" smtClean="0">
                <a:solidFill>
                  <a:srgbClr val="7F7F7F"/>
                </a:solidFill>
              </a:rPr>
              <a:t>“ORGANIZACIÓN DE EVENTOS” </a:t>
            </a:r>
            <a:r>
              <a:rPr lang="es-PY" sz="1600" dirty="0" smtClean="0">
                <a:solidFill>
                  <a:srgbClr val="7F7F7F"/>
                </a:solidFill>
              </a:rPr>
              <a:t>de contenido, intercambio de experiencias, promoción de iniciativas de desarrollo y negocios</a:t>
            </a:r>
            <a:endParaRPr lang="es-PY" sz="1600" u="sng" dirty="0">
              <a:solidFill>
                <a:srgbClr val="7F7F7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52781"/>
            <a:ext cx="3024336" cy="20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491630"/>
            <a:ext cx="4572000" cy="266429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Trabajamos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para generar una buena experiencia de los participantes, desde el momento de haberse informado del mismo hasta después de su participación, y lograr el impacto deseado por los promotores. Tipo de eventos:</a:t>
            </a:r>
          </a:p>
          <a:p>
            <a:pPr algn="just">
              <a:spcBef>
                <a:spcPct val="0"/>
              </a:spcBef>
            </a:pP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Conferencias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, Foros, Congresos, Simposios Internacionales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Paneles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, charlas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Ruedas 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de Negocios, Inversores, </a:t>
            </a:r>
            <a:r>
              <a:rPr lang="es-PY" sz="1400" dirty="0" err="1">
                <a:solidFill>
                  <a:srgbClr val="7F7F7F"/>
                </a:solidFill>
                <a:latin typeface="+mj-lt"/>
                <a:ea typeface="+mj-ea"/>
                <a:cs typeface="+mj-cs"/>
              </a:rPr>
              <a:t>Networking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, Ferias de Exposición </a:t>
            </a:r>
          </a:p>
          <a:p>
            <a:pPr>
              <a:spcBef>
                <a:spcPct val="0"/>
              </a:spcBef>
            </a:pPr>
            <a:r>
              <a:rPr lang="es-PY" sz="14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Presentaciones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, charlas...</a:t>
            </a:r>
          </a:p>
        </p:txBody>
      </p:sp>
    </p:spTree>
    <p:extLst>
      <p:ext uri="{BB962C8B-B14F-4D97-AF65-F5344CB8AC3E}">
        <p14:creationId xmlns:p14="http://schemas.microsoft.com/office/powerpoint/2010/main" xmlns="" val="14939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347864" y="256848"/>
            <a:ext cx="5472608" cy="72008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Y" sz="1600" b="1" dirty="0" smtClean="0">
                <a:solidFill>
                  <a:srgbClr val="7F7F7F"/>
                </a:solidFill>
              </a:rPr>
              <a:t>“PROMOCION DE NEGOCIOS” </a:t>
            </a:r>
            <a:r>
              <a:rPr lang="es-PY" sz="1600" dirty="0" smtClean="0">
                <a:solidFill>
                  <a:srgbClr val="7F7F7F"/>
                </a:solidFill>
              </a:rPr>
              <a:t>de empresas extranjeras con empresas paraguayas</a:t>
            </a:r>
            <a:endParaRPr lang="es-PY" sz="1600" u="sng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104" y="1594794"/>
            <a:ext cx="3312368" cy="175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1572306"/>
            <a:ext cx="4572000" cy="209288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Ofrecemos acceso a nuestras redes de contactos a nivel local e internacional para generar oportunidades comerciales entre empresas extranjeras y paraguayas, </a:t>
            </a:r>
            <a:r>
              <a:rPr lang="es-PY" sz="16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PY" sz="16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través de:</a:t>
            </a:r>
          </a:p>
          <a:p>
            <a:pPr algn="just">
              <a:spcBef>
                <a:spcPct val="0"/>
              </a:spcBef>
            </a:pPr>
            <a:endParaRPr lang="es-PY" sz="160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algn="just">
              <a:spcBef>
                <a:spcPct val="0"/>
              </a:spcBef>
            </a:pP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Misiones Comerciales </a:t>
            </a:r>
          </a:p>
          <a:p>
            <a:pPr algn="just">
              <a:spcBef>
                <a:spcPct val="0"/>
              </a:spcBef>
            </a:pP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Agendamientos individuales </a:t>
            </a:r>
          </a:p>
          <a:p>
            <a:pPr algn="just">
              <a:spcBef>
                <a:spcPct val="0"/>
              </a:spcBef>
            </a:pP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- Soporte Comercial Local (Key </a:t>
            </a:r>
            <a:r>
              <a:rPr lang="es-PY" sz="1400" dirty="0" err="1">
                <a:solidFill>
                  <a:srgbClr val="7F7F7F"/>
                </a:solidFill>
                <a:latin typeface="+mj-lt"/>
                <a:ea typeface="+mj-ea"/>
                <a:cs typeface="+mj-cs"/>
              </a:rPr>
              <a:t>Partner</a:t>
            </a:r>
            <a:r>
              <a:rPr lang="es-PY" sz="14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9254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339</Words>
  <Application>Microsoft Office PowerPoint</Application>
  <PresentationFormat>Presentación en pantalla (16:9)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Hernán Ramírez Barboza</dc:creator>
  <cp:lastModifiedBy>Debora</cp:lastModifiedBy>
  <cp:revision>15</cp:revision>
  <dcterms:created xsi:type="dcterms:W3CDTF">2018-03-01T11:55:06Z</dcterms:created>
  <dcterms:modified xsi:type="dcterms:W3CDTF">2019-05-21T15:51:21Z</dcterms:modified>
</cp:coreProperties>
</file>